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embedTrueTypeFonts="1" saveSubsetFonts="1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y="8229600" cx="14630400"/>
  <p:notesSz cx="8229600" cy="14630400"/>
  <p:embeddedFontLst>
    <p:embeddedFont>
      <p:font typeface="Barlow" panose="020F0502020204030204" pitchFamily="2" charset="0"/>
      <p:regular r:id="rId13"/>
    </p:embeddedFont>
  </p:embeddedFontLst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font" Target="fonts/font1.fntdata"/><Relationship Id="rId14" Type="http://schemas.openxmlformats.org/officeDocument/2006/relationships/tableStyles" Target="tableStyle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9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8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8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2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0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0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9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9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0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0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29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3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9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4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4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5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5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6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6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8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8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6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9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9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7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68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A081B">
              <a:alpha val="75000"/>
            </a:srgbClr>
          </a:solidFill>
        </p:spPr>
      </p:sp>
      <p:pic>
        <p:nvPicPr>
          <p:cNvPr id="2097178" name="Image 1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3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699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A081B">
              <a:alpha val="75000"/>
            </a:srgbClr>
          </a:solidFill>
        </p:spPr>
      </p:sp>
      <p:pic>
        <p:nvPicPr>
          <p:cNvPr id="2097184" name="Image 1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57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A081B">
              <a:alpha val="75000"/>
            </a:srgbClr>
          </a:solidFill>
        </p:spPr>
      </p:sp>
      <p:pic>
        <p:nvPicPr>
          <p:cNvPr id="2097153" name="Image 1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582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A081B">
              <a:alpha val="75000"/>
            </a:srgbClr>
          </a:solidFill>
        </p:spPr>
      </p:sp>
      <p:pic>
        <p:nvPicPr>
          <p:cNvPr id="2097156" name="Image 1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592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A081B">
              <a:alpha val="75000"/>
            </a:srgbClr>
          </a:solidFill>
        </p:spPr>
      </p:sp>
      <p:pic>
        <p:nvPicPr>
          <p:cNvPr id="2097159" name="Image 1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60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A081B">
              <a:alpha val="75000"/>
            </a:srgbClr>
          </a:solidFill>
        </p:spPr>
      </p:sp>
      <p:pic>
        <p:nvPicPr>
          <p:cNvPr id="2097162" name="Image 1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631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A081B">
              <a:alpha val="75000"/>
            </a:srgbClr>
          </a:solidFill>
        </p:spPr>
      </p:sp>
      <p:pic>
        <p:nvPicPr>
          <p:cNvPr id="2097164" name="Image 1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9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642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A081B">
              <a:alpha val="75000"/>
            </a:srgbClr>
          </a:solidFill>
        </p:spPr>
      </p:sp>
      <p:pic>
        <p:nvPicPr>
          <p:cNvPr id="2097170" name="Image 1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2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652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A081B">
              <a:alpha val="75000"/>
            </a:srgbClr>
          </a:solidFill>
        </p:spPr>
      </p:sp>
      <p:pic>
        <p:nvPicPr>
          <p:cNvPr id="2097173" name="Image 1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5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/>
        </p:spPr>
      </p:pic>
      <p:sp>
        <p:nvSpPr>
          <p:cNvPr id="1048665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0A081B">
              <a:alpha val="75000"/>
            </a:srgbClr>
          </a:solidFill>
        </p:spPr>
      </p:sp>
      <p:pic>
        <p:nvPicPr>
          <p:cNvPr id="2097176" name="Image 1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lvl1pPr algn="ctr" defTabSz="914400" eaLnBrk="1" hangingPunct="1" latinLnBrk="0" rtl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hyperlink" Target="https://www.example.com" TargetMode="Externa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/>
        </p:spPr>
      </p:pic>
      <p:sp>
        <p:nvSpPr>
          <p:cNvPr id="1048577" name="Text 0"/>
          <p:cNvSpPr/>
          <p:nvPr/>
        </p:nvSpPr>
        <p:spPr>
          <a:xfrm>
            <a:off x="6350437" y="3389233"/>
            <a:ext cx="6123384" cy="6858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5400"/>
              </a:lnSpc>
              <a:buNone/>
            </a:pPr>
            <a:r>
              <a:rPr b="1" dirty="0" sz="430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Attendance Application</a:t>
            </a:r>
            <a:endParaRPr dirty="0" sz="4300" lang="en-US"/>
          </a:p>
        </p:txBody>
      </p:sp>
      <p:sp>
        <p:nvSpPr>
          <p:cNvPr id="1048578" name="Text 1"/>
          <p:cNvSpPr/>
          <p:nvPr/>
        </p:nvSpPr>
        <p:spPr>
          <a:xfrm>
            <a:off x="6350437" y="4445318"/>
            <a:ext cx="7415927" cy="395049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Smart Solution for Tracking Attendance Efficiently</a:t>
            </a:r>
            <a:endParaRPr dirty="0" sz="1900"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5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/>
        </p:spPr>
      </p:pic>
      <p:sp>
        <p:nvSpPr>
          <p:cNvPr id="1048700" name="Text 0"/>
          <p:cNvSpPr/>
          <p:nvPr/>
        </p:nvSpPr>
        <p:spPr>
          <a:xfrm>
            <a:off x="6281023" y="1067514"/>
            <a:ext cx="7554754" cy="3784402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9900"/>
              </a:lnSpc>
              <a:buNone/>
            </a:pPr>
            <a:r>
              <a:rPr b="1" dirty="0" sz="790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Transform Your Attendance Management</a:t>
            </a:r>
            <a:endParaRPr dirty="0" sz="7900" lang="en-US"/>
          </a:p>
        </p:txBody>
      </p:sp>
      <p:sp>
        <p:nvSpPr>
          <p:cNvPr id="1048701" name="Text 1"/>
          <p:cNvSpPr/>
          <p:nvPr/>
        </p:nvSpPr>
        <p:spPr>
          <a:xfrm>
            <a:off x="6281023" y="5192435"/>
            <a:ext cx="7554754" cy="108977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850"/>
              </a:lnSpc>
              <a:buNone/>
            </a:pPr>
            <a:r>
              <a:rPr dirty="0" sz="175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Attendance Application delivers reliability, security, and real-time insights—revolutionizing how your institution manages attendance and drives productivity</a:t>
            </a:r>
            <a:endParaRPr dirty="0" sz="1750" lang="en-US"/>
          </a:p>
        </p:txBody>
      </p:sp>
      <p:pic>
        <p:nvPicPr>
          <p:cNvPr id="2097186" name="Image 1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6281023" y="6537603"/>
            <a:ext cx="2166104" cy="624364"/>
          </a:xfrm>
          <a:prstGeom prst="rect"/>
        </p:spPr>
      </p:pic>
      <p:pic>
        <p:nvPicPr>
          <p:cNvPr id="2097187" name="Image 2" descr="preencoded.png">
            <a:hlinkClick r:id="rId2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8560594" y="6537603"/>
            <a:ext cx="1571982" cy="624364"/>
          </a:xfrm>
          <a:prstGeom prst="rect"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Text 0"/>
          <p:cNvSpPr/>
          <p:nvPr/>
        </p:nvSpPr>
        <p:spPr>
          <a:xfrm>
            <a:off x="791528" y="621863"/>
            <a:ext cx="6513790" cy="50256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3950"/>
              </a:lnSpc>
              <a:buNone/>
            </a:pPr>
            <a:r>
              <a:rPr b="1" dirty="0" sz="315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Problem with Manual Tracking</a:t>
            </a:r>
            <a:endParaRPr dirty="0" sz="3150" lang="en-US"/>
          </a:p>
        </p:txBody>
      </p:sp>
      <p:sp>
        <p:nvSpPr>
          <p:cNvPr id="1048584" name="Text 1"/>
          <p:cNvSpPr/>
          <p:nvPr/>
        </p:nvSpPr>
        <p:spPr>
          <a:xfrm>
            <a:off x="791528" y="1689735"/>
            <a:ext cx="2512814" cy="31408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450"/>
              </a:lnSpc>
              <a:buNone/>
            </a:pPr>
            <a:r>
              <a:rPr b="1" dirty="0" sz="195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Traditional Methods</a:t>
            </a:r>
            <a:endParaRPr dirty="0" sz="1950" lang="en-US"/>
          </a:p>
        </p:txBody>
      </p:sp>
      <p:sp>
        <p:nvSpPr>
          <p:cNvPr id="1048585" name="Text 2"/>
          <p:cNvSpPr/>
          <p:nvPr/>
        </p:nvSpPr>
        <p:spPr>
          <a:xfrm>
            <a:off x="791528" y="2229922"/>
            <a:ext cx="6247805" cy="361712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2800"/>
              </a:lnSpc>
              <a:buSzPct val="100000"/>
              <a:buChar char="•"/>
            </a:pPr>
            <a:r>
              <a:rPr dirty="0" sz="175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Time-consuming paper sign-ins</a:t>
            </a:r>
            <a:endParaRPr dirty="0" sz="1750" lang="en-US"/>
          </a:p>
        </p:txBody>
      </p:sp>
      <p:sp>
        <p:nvSpPr>
          <p:cNvPr id="1048586" name="Text 3"/>
          <p:cNvSpPr/>
          <p:nvPr/>
        </p:nvSpPr>
        <p:spPr>
          <a:xfrm>
            <a:off x="791528" y="2670691"/>
            <a:ext cx="6247805" cy="361712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2800"/>
              </a:lnSpc>
              <a:buSzPct val="100000"/>
              <a:buChar char="•"/>
            </a:pPr>
            <a:r>
              <a:rPr dirty="0" sz="175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Error-prone manual entry</a:t>
            </a:r>
            <a:endParaRPr dirty="0" sz="1750" lang="en-US"/>
          </a:p>
        </p:txBody>
      </p:sp>
      <p:sp>
        <p:nvSpPr>
          <p:cNvPr id="1048587" name="Text 4"/>
          <p:cNvSpPr/>
          <p:nvPr/>
        </p:nvSpPr>
        <p:spPr>
          <a:xfrm>
            <a:off x="791528" y="3111460"/>
            <a:ext cx="6247805" cy="361712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2800"/>
              </a:lnSpc>
              <a:buSzPct val="100000"/>
              <a:buChar char="•"/>
            </a:pPr>
            <a:r>
              <a:rPr dirty="0" sz="175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Lost or illegible records</a:t>
            </a:r>
            <a:endParaRPr dirty="0" sz="1750" lang="en-US"/>
          </a:p>
        </p:txBody>
      </p:sp>
      <p:sp>
        <p:nvSpPr>
          <p:cNvPr id="1048588" name="Text 5"/>
          <p:cNvSpPr/>
          <p:nvPr/>
        </p:nvSpPr>
        <p:spPr>
          <a:xfrm>
            <a:off x="791528" y="3552230"/>
            <a:ext cx="6247805" cy="361712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2800"/>
              </a:lnSpc>
              <a:buSzPct val="100000"/>
              <a:buChar char="•"/>
            </a:pPr>
            <a:r>
              <a:rPr dirty="0" sz="175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Difficult to analyze trends</a:t>
            </a:r>
            <a:endParaRPr dirty="0" sz="1750" lang="en-US"/>
          </a:p>
        </p:txBody>
      </p:sp>
      <p:pic>
        <p:nvPicPr>
          <p:cNvPr id="2097157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598688" y="1717953"/>
            <a:ext cx="6247805" cy="6247805"/>
          </a:xfrm>
          <a:prstGeom prst="rect"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/>
        </p:spPr>
      </p:pic>
      <p:sp>
        <p:nvSpPr>
          <p:cNvPr id="1048593" name="Text 0"/>
          <p:cNvSpPr/>
          <p:nvPr/>
        </p:nvSpPr>
        <p:spPr>
          <a:xfrm>
            <a:off x="864037" y="3869055"/>
            <a:ext cx="12896374" cy="13716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10800"/>
              </a:lnSpc>
              <a:buNone/>
            </a:pPr>
            <a:r>
              <a:rPr b="1" dirty="0" sz="860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Why Automation Matters</a:t>
            </a:r>
            <a:endParaRPr dirty="0" sz="8600" lang="en-US"/>
          </a:p>
        </p:txBody>
      </p:sp>
      <p:sp>
        <p:nvSpPr>
          <p:cNvPr id="1048594" name="Shape 1"/>
          <p:cNvSpPr/>
          <p:nvPr/>
        </p:nvSpPr>
        <p:spPr>
          <a:xfrm>
            <a:off x="864037" y="5610939"/>
            <a:ext cx="4136231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1048595" name="Text 2"/>
          <p:cNvSpPr/>
          <p:nvPr/>
        </p:nvSpPr>
        <p:spPr>
          <a:xfrm>
            <a:off x="1141333" y="5888236"/>
            <a:ext cx="2743200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Real-time Accuracy</a:t>
            </a:r>
            <a:endParaRPr dirty="0" sz="2150" lang="en-US"/>
          </a:p>
        </p:txBody>
      </p:sp>
      <p:sp>
        <p:nvSpPr>
          <p:cNvPr id="1048596" name="Text 3"/>
          <p:cNvSpPr/>
          <p:nvPr/>
        </p:nvSpPr>
        <p:spPr>
          <a:xfrm>
            <a:off x="1141333" y="6379250"/>
            <a:ext cx="3581638" cy="79009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Instant digital marking eliminates human error and data loss</a:t>
            </a:r>
            <a:endParaRPr dirty="0" sz="1900" lang="en-US"/>
          </a:p>
        </p:txBody>
      </p:sp>
      <p:sp>
        <p:nvSpPr>
          <p:cNvPr id="1048597" name="Shape 4"/>
          <p:cNvSpPr/>
          <p:nvPr/>
        </p:nvSpPr>
        <p:spPr>
          <a:xfrm>
            <a:off x="5247084" y="5610939"/>
            <a:ext cx="4136231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048598" name="Text 5"/>
          <p:cNvSpPr/>
          <p:nvPr/>
        </p:nvSpPr>
        <p:spPr>
          <a:xfrm>
            <a:off x="5524381" y="5888236"/>
            <a:ext cx="2743200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Time Savings</a:t>
            </a:r>
            <a:endParaRPr dirty="0" sz="2150" lang="en-US"/>
          </a:p>
        </p:txBody>
      </p:sp>
      <p:sp>
        <p:nvSpPr>
          <p:cNvPr id="1048599" name="Text 6"/>
          <p:cNvSpPr/>
          <p:nvPr/>
        </p:nvSpPr>
        <p:spPr>
          <a:xfrm>
            <a:off x="5524381" y="6379250"/>
            <a:ext cx="3581638" cy="79009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Reduce administrative burden by up to 80%</a:t>
            </a:r>
            <a:endParaRPr dirty="0" sz="1900" lang="en-US"/>
          </a:p>
        </p:txBody>
      </p:sp>
      <p:sp>
        <p:nvSpPr>
          <p:cNvPr id="1048600" name="Shape 7"/>
          <p:cNvSpPr/>
          <p:nvPr/>
        </p:nvSpPr>
        <p:spPr>
          <a:xfrm>
            <a:off x="9630132" y="5610939"/>
            <a:ext cx="4136231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048601" name="Text 8"/>
          <p:cNvSpPr/>
          <p:nvPr/>
        </p:nvSpPr>
        <p:spPr>
          <a:xfrm>
            <a:off x="9907429" y="5888236"/>
            <a:ext cx="2743200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Better Insights</a:t>
            </a:r>
            <a:endParaRPr dirty="0" sz="2150" lang="en-US"/>
          </a:p>
        </p:txBody>
      </p:sp>
      <p:sp>
        <p:nvSpPr>
          <p:cNvPr id="1048602" name="Text 9"/>
          <p:cNvSpPr/>
          <p:nvPr/>
        </p:nvSpPr>
        <p:spPr>
          <a:xfrm>
            <a:off x="9907429" y="6379250"/>
            <a:ext cx="3581638" cy="79009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Analytics dashboards reveal attendance patterns instantly</a:t>
            </a:r>
            <a:endParaRPr dirty="0" sz="1900"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Text 0"/>
          <p:cNvSpPr/>
          <p:nvPr/>
        </p:nvSpPr>
        <p:spPr>
          <a:xfrm>
            <a:off x="864037" y="893921"/>
            <a:ext cx="4515564" cy="548521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4300"/>
              </a:lnSpc>
              <a:buNone/>
            </a:pPr>
            <a:r>
              <a:rPr b="1" dirty="0" sz="345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Core System Features</a:t>
            </a:r>
            <a:endParaRPr dirty="0" sz="3450" lang="en-US"/>
          </a:p>
        </p:txBody>
      </p:sp>
      <p:sp>
        <p:nvSpPr>
          <p:cNvPr id="1048608" name="Shape 1"/>
          <p:cNvSpPr/>
          <p:nvPr/>
        </p:nvSpPr>
        <p:spPr>
          <a:xfrm>
            <a:off x="864037" y="1936194"/>
            <a:ext cx="6327696" cy="2576274"/>
          </a:xfrm>
          <a:prstGeom prst="roundRect">
            <a:avLst>
              <a:gd name="adj" fmla="val 1437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1048609" name="Shape 2"/>
          <p:cNvSpPr/>
          <p:nvPr/>
        </p:nvSpPr>
        <p:spPr>
          <a:xfrm>
            <a:off x="894517" y="1966674"/>
            <a:ext cx="6266736" cy="740569"/>
          </a:xfrm>
          <a:prstGeom prst="roundRect">
            <a:avLst>
              <a:gd name="adj" fmla="val 45068"/>
            </a:avLst>
          </a:prstGeom>
          <a:solidFill>
            <a:srgbClr val="0A081B"/>
          </a:solidFill>
        </p:spPr>
      </p:sp>
      <p:sp>
        <p:nvSpPr>
          <p:cNvPr id="1048610" name="Text 3"/>
          <p:cNvSpPr/>
          <p:nvPr/>
        </p:nvSpPr>
        <p:spPr>
          <a:xfrm>
            <a:off x="3842742" y="2090261"/>
            <a:ext cx="370284" cy="462915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900"/>
              </a:lnSpc>
              <a:buNone/>
            </a:pPr>
            <a:r>
              <a:rPr b="1" dirty="0" sz="290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dirty="0" sz="2900" lang="en-US"/>
          </a:p>
        </p:txBody>
      </p:sp>
      <p:sp>
        <p:nvSpPr>
          <p:cNvPr id="1048611" name="Text 4"/>
          <p:cNvSpPr/>
          <p:nvPr/>
        </p:nvSpPr>
        <p:spPr>
          <a:xfrm>
            <a:off x="1141333" y="2954060"/>
            <a:ext cx="2891076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Secure Authentication</a:t>
            </a:r>
            <a:endParaRPr dirty="0" sz="2150" lang="en-US"/>
          </a:p>
        </p:txBody>
      </p:sp>
      <p:sp>
        <p:nvSpPr>
          <p:cNvPr id="1048612" name="Text 5"/>
          <p:cNvSpPr/>
          <p:nvPr/>
        </p:nvSpPr>
        <p:spPr>
          <a:xfrm>
            <a:off x="1141333" y="3445073"/>
            <a:ext cx="5773103" cy="79009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Role-based access for admins, staff, and users with encrypted login</a:t>
            </a:r>
            <a:endParaRPr dirty="0" sz="1900" lang="en-US"/>
          </a:p>
        </p:txBody>
      </p:sp>
      <p:sp>
        <p:nvSpPr>
          <p:cNvPr id="1048613" name="Shape 6"/>
          <p:cNvSpPr/>
          <p:nvPr/>
        </p:nvSpPr>
        <p:spPr>
          <a:xfrm>
            <a:off x="7438549" y="1936194"/>
            <a:ext cx="6327815" cy="2576274"/>
          </a:xfrm>
          <a:prstGeom prst="roundRect">
            <a:avLst>
              <a:gd name="adj" fmla="val 1437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048614" name="Shape 7"/>
          <p:cNvSpPr/>
          <p:nvPr/>
        </p:nvSpPr>
        <p:spPr>
          <a:xfrm>
            <a:off x="7469029" y="1966674"/>
            <a:ext cx="6266855" cy="740569"/>
          </a:xfrm>
          <a:prstGeom prst="roundRect">
            <a:avLst>
              <a:gd name="adj" fmla="val 45068"/>
            </a:avLst>
          </a:prstGeom>
          <a:solidFill>
            <a:srgbClr val="0A081B"/>
          </a:solidFill>
        </p:spPr>
      </p:sp>
      <p:sp>
        <p:nvSpPr>
          <p:cNvPr id="1048615" name="Text 8"/>
          <p:cNvSpPr/>
          <p:nvPr/>
        </p:nvSpPr>
        <p:spPr>
          <a:xfrm>
            <a:off x="10417254" y="2090261"/>
            <a:ext cx="370284" cy="462915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900"/>
              </a:lnSpc>
              <a:buNone/>
            </a:pPr>
            <a:r>
              <a:rPr b="1" dirty="0" sz="290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dirty="0" sz="2900" lang="en-US"/>
          </a:p>
        </p:txBody>
      </p:sp>
      <p:sp>
        <p:nvSpPr>
          <p:cNvPr id="1048616" name="Text 9"/>
          <p:cNvSpPr/>
          <p:nvPr/>
        </p:nvSpPr>
        <p:spPr>
          <a:xfrm>
            <a:off x="7715845" y="2954060"/>
            <a:ext cx="2743200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Real-time Marking</a:t>
            </a:r>
            <a:endParaRPr dirty="0" sz="2150" lang="en-US"/>
          </a:p>
        </p:txBody>
      </p:sp>
      <p:sp>
        <p:nvSpPr>
          <p:cNvPr id="1048617" name="Text 10"/>
          <p:cNvSpPr/>
          <p:nvPr/>
        </p:nvSpPr>
        <p:spPr>
          <a:xfrm>
            <a:off x="7715845" y="3445073"/>
            <a:ext cx="5773222" cy="79009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Mobile and web attendance recording with instant confirmation</a:t>
            </a:r>
            <a:endParaRPr dirty="0" sz="1900" lang="en-US"/>
          </a:p>
        </p:txBody>
      </p:sp>
      <p:sp>
        <p:nvSpPr>
          <p:cNvPr id="1048618" name="Shape 11"/>
          <p:cNvSpPr/>
          <p:nvPr/>
        </p:nvSpPr>
        <p:spPr>
          <a:xfrm>
            <a:off x="864037" y="4759285"/>
            <a:ext cx="6327696" cy="2576274"/>
          </a:xfrm>
          <a:prstGeom prst="roundRect">
            <a:avLst>
              <a:gd name="adj" fmla="val 1437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048619" name="Shape 12"/>
          <p:cNvSpPr/>
          <p:nvPr/>
        </p:nvSpPr>
        <p:spPr>
          <a:xfrm>
            <a:off x="894517" y="4789765"/>
            <a:ext cx="6266736" cy="740569"/>
          </a:xfrm>
          <a:prstGeom prst="roundRect">
            <a:avLst>
              <a:gd name="adj" fmla="val 45068"/>
            </a:avLst>
          </a:prstGeom>
          <a:solidFill>
            <a:srgbClr val="0A081B"/>
          </a:solidFill>
        </p:spPr>
      </p:sp>
      <p:sp>
        <p:nvSpPr>
          <p:cNvPr id="1048620" name="Text 13"/>
          <p:cNvSpPr/>
          <p:nvPr/>
        </p:nvSpPr>
        <p:spPr>
          <a:xfrm>
            <a:off x="3842742" y="4913352"/>
            <a:ext cx="370284" cy="462915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900"/>
              </a:lnSpc>
              <a:buNone/>
            </a:pPr>
            <a:r>
              <a:rPr b="1" dirty="0" sz="290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dirty="0" sz="2900" lang="en-US"/>
          </a:p>
        </p:txBody>
      </p:sp>
      <p:sp>
        <p:nvSpPr>
          <p:cNvPr id="1048621" name="Text 14"/>
          <p:cNvSpPr/>
          <p:nvPr/>
        </p:nvSpPr>
        <p:spPr>
          <a:xfrm>
            <a:off x="1141333" y="5777151"/>
            <a:ext cx="2743200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Leave Management</a:t>
            </a:r>
            <a:endParaRPr dirty="0" sz="2150" lang="en-US"/>
          </a:p>
        </p:txBody>
      </p:sp>
      <p:sp>
        <p:nvSpPr>
          <p:cNvPr id="1048622" name="Text 15"/>
          <p:cNvSpPr/>
          <p:nvPr/>
        </p:nvSpPr>
        <p:spPr>
          <a:xfrm>
            <a:off x="1141333" y="6268164"/>
            <a:ext cx="5773103" cy="79009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Easy absence tracking, requests, and approval workflows</a:t>
            </a:r>
            <a:endParaRPr dirty="0" sz="1900" lang="en-US"/>
          </a:p>
        </p:txBody>
      </p:sp>
      <p:sp>
        <p:nvSpPr>
          <p:cNvPr id="1048623" name="Shape 16"/>
          <p:cNvSpPr/>
          <p:nvPr/>
        </p:nvSpPr>
        <p:spPr>
          <a:xfrm>
            <a:off x="7438549" y="4759285"/>
            <a:ext cx="6327815" cy="2576274"/>
          </a:xfrm>
          <a:prstGeom prst="roundRect">
            <a:avLst>
              <a:gd name="adj" fmla="val 14375"/>
            </a:avLst>
          </a:prstGeom>
          <a:solidFill>
            <a:srgbClr val="0A081B">
              <a:alpha val="75000"/>
            </a:srgbClr>
          </a:solidFill>
          <a:ln w="30480">
            <a:solidFill>
              <a:srgbClr val="091231"/>
            </a:solidFill>
            <a:prstDash val="solid"/>
          </a:ln>
        </p:spPr>
      </p:sp>
      <p:sp>
        <p:nvSpPr>
          <p:cNvPr id="1048624" name="Shape 17"/>
          <p:cNvSpPr/>
          <p:nvPr/>
        </p:nvSpPr>
        <p:spPr>
          <a:xfrm>
            <a:off x="7469029" y="4789765"/>
            <a:ext cx="6266855" cy="740569"/>
          </a:xfrm>
          <a:prstGeom prst="roundRect">
            <a:avLst>
              <a:gd name="adj" fmla="val 45068"/>
            </a:avLst>
          </a:prstGeom>
          <a:solidFill>
            <a:srgbClr val="0A081B"/>
          </a:solidFill>
        </p:spPr>
      </p:sp>
      <p:sp>
        <p:nvSpPr>
          <p:cNvPr id="1048625" name="Text 18"/>
          <p:cNvSpPr/>
          <p:nvPr/>
        </p:nvSpPr>
        <p:spPr>
          <a:xfrm>
            <a:off x="10417254" y="4913352"/>
            <a:ext cx="370284" cy="462915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900"/>
              </a:lnSpc>
              <a:buNone/>
            </a:pPr>
            <a:r>
              <a:rPr b="1" dirty="0" sz="290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dirty="0" sz="2900" lang="en-US"/>
          </a:p>
        </p:txBody>
      </p:sp>
      <p:sp>
        <p:nvSpPr>
          <p:cNvPr id="1048626" name="Text 19"/>
          <p:cNvSpPr/>
          <p:nvPr/>
        </p:nvSpPr>
        <p:spPr>
          <a:xfrm>
            <a:off x="7715845" y="5777151"/>
            <a:ext cx="3136940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Auto-generated Reports</a:t>
            </a:r>
            <a:endParaRPr dirty="0" sz="2150" lang="en-US"/>
          </a:p>
        </p:txBody>
      </p:sp>
      <p:sp>
        <p:nvSpPr>
          <p:cNvPr id="1048627" name="Text 20"/>
          <p:cNvSpPr/>
          <p:nvPr/>
        </p:nvSpPr>
        <p:spPr>
          <a:xfrm>
            <a:off x="7715845" y="6268164"/>
            <a:ext cx="5773222" cy="79009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Visual analytics dashboards with customizable metrics</a:t>
            </a:r>
            <a:endParaRPr dirty="0" sz="1900"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/>
        </p:spPr>
      </p:pic>
      <p:sp>
        <p:nvSpPr>
          <p:cNvPr id="1048632" name="Text 0"/>
          <p:cNvSpPr/>
          <p:nvPr/>
        </p:nvSpPr>
        <p:spPr>
          <a:xfrm>
            <a:off x="864037" y="4089559"/>
            <a:ext cx="5807154" cy="548521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4300"/>
              </a:lnSpc>
              <a:buNone/>
            </a:pPr>
            <a:r>
              <a:rPr b="1" dirty="0" sz="345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Multi-Platform Accessibility</a:t>
            </a:r>
            <a:endParaRPr dirty="0" sz="3450" lang="en-US"/>
          </a:p>
        </p:txBody>
      </p:sp>
      <p:pic>
        <p:nvPicPr>
          <p:cNvPr id="2097166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864037" y="5008364"/>
            <a:ext cx="617220" cy="617220"/>
          </a:xfrm>
          <a:prstGeom prst="rect"/>
        </p:spPr>
      </p:pic>
      <p:sp>
        <p:nvSpPr>
          <p:cNvPr id="1048633" name="Text 1"/>
          <p:cNvSpPr/>
          <p:nvPr/>
        </p:nvSpPr>
        <p:spPr>
          <a:xfrm>
            <a:off x="1789867" y="5154930"/>
            <a:ext cx="2743200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Mobile App</a:t>
            </a:r>
            <a:endParaRPr dirty="0" sz="2150" lang="en-US"/>
          </a:p>
        </p:txBody>
      </p:sp>
      <p:sp>
        <p:nvSpPr>
          <p:cNvPr id="1048634" name="Text 2"/>
          <p:cNvSpPr/>
          <p:nvPr/>
        </p:nvSpPr>
        <p:spPr>
          <a:xfrm>
            <a:off x="1789867" y="5645944"/>
            <a:ext cx="3169206" cy="1580198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Students and staff mark attendance anytime, anywhere with iOS and Android support</a:t>
            </a:r>
            <a:endParaRPr dirty="0" sz="1900" lang="en-US"/>
          </a:p>
        </p:txBody>
      </p:sp>
      <p:pic>
        <p:nvPicPr>
          <p:cNvPr id="2097167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5267682" y="5008364"/>
            <a:ext cx="617220" cy="617220"/>
          </a:xfrm>
          <a:prstGeom prst="rect"/>
        </p:spPr>
      </p:pic>
      <p:sp>
        <p:nvSpPr>
          <p:cNvPr id="1048635" name="Text 3"/>
          <p:cNvSpPr/>
          <p:nvPr/>
        </p:nvSpPr>
        <p:spPr>
          <a:xfrm>
            <a:off x="6193512" y="5154930"/>
            <a:ext cx="2743200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Web Portal</a:t>
            </a:r>
            <a:endParaRPr dirty="0" sz="2150" lang="en-US"/>
          </a:p>
        </p:txBody>
      </p:sp>
      <p:sp>
        <p:nvSpPr>
          <p:cNvPr id="1048636" name="Text 4"/>
          <p:cNvSpPr/>
          <p:nvPr/>
        </p:nvSpPr>
        <p:spPr>
          <a:xfrm>
            <a:off x="6193512" y="5645944"/>
            <a:ext cx="3169206" cy="1580198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Administrators manage records, generate reports, and monitor trends from any browser</a:t>
            </a:r>
            <a:endParaRPr dirty="0" sz="1900" lang="en-US"/>
          </a:p>
        </p:txBody>
      </p:sp>
      <p:pic>
        <p:nvPicPr>
          <p:cNvPr id="2097168" name="Image 3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9671328" y="5008364"/>
            <a:ext cx="617220" cy="617220"/>
          </a:xfrm>
          <a:prstGeom prst="rect"/>
        </p:spPr>
      </p:pic>
      <p:sp>
        <p:nvSpPr>
          <p:cNvPr id="1048637" name="Text 5"/>
          <p:cNvSpPr/>
          <p:nvPr/>
        </p:nvSpPr>
        <p:spPr>
          <a:xfrm>
            <a:off x="10597158" y="5154930"/>
            <a:ext cx="2743200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Cloud-Based</a:t>
            </a:r>
            <a:endParaRPr dirty="0" sz="2150" lang="en-US"/>
          </a:p>
        </p:txBody>
      </p:sp>
      <p:sp>
        <p:nvSpPr>
          <p:cNvPr id="1048638" name="Text 6"/>
          <p:cNvSpPr/>
          <p:nvPr/>
        </p:nvSpPr>
        <p:spPr>
          <a:xfrm>
            <a:off x="10597158" y="5645944"/>
            <a:ext cx="3169206" cy="1185148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Secure data storage with real-time synchronization across all devices</a:t>
            </a:r>
            <a:endParaRPr dirty="0" sz="1900"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Text 0"/>
          <p:cNvSpPr/>
          <p:nvPr/>
        </p:nvSpPr>
        <p:spPr>
          <a:xfrm>
            <a:off x="827961" y="650558"/>
            <a:ext cx="6511171" cy="52578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4100"/>
              </a:lnSpc>
              <a:buNone/>
            </a:pPr>
            <a:r>
              <a:rPr b="1" dirty="0" sz="330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System Architecture &amp; Workflow</a:t>
            </a:r>
            <a:endParaRPr dirty="0" sz="3300" lang="en-US"/>
          </a:p>
        </p:txBody>
      </p:sp>
      <p:pic>
        <p:nvPicPr>
          <p:cNvPr id="2097171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81420" y="1649492"/>
            <a:ext cx="12867561" cy="5548789"/>
          </a:xfrm>
          <a:prstGeom prst="rect"/>
        </p:spPr>
      </p:pic>
      <p:sp>
        <p:nvSpPr>
          <p:cNvPr id="1048644" name="Text 1"/>
          <p:cNvSpPr/>
          <p:nvPr/>
        </p:nvSpPr>
        <p:spPr>
          <a:xfrm>
            <a:off x="1747273" y="6166295"/>
            <a:ext cx="2594859" cy="32435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1500"/>
              </a:lnSpc>
              <a:buNone/>
            </a:pPr>
            <a:r>
              <a:rPr b="1" dirty="0" sz="1200" lang="en-US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Generate Reports</a:t>
            </a:r>
            <a:endParaRPr dirty="0" sz="1200" lang="en-US"/>
          </a:p>
        </p:txBody>
      </p:sp>
      <p:sp>
        <p:nvSpPr>
          <p:cNvPr id="1048645" name="Text 2"/>
          <p:cNvSpPr/>
          <p:nvPr/>
        </p:nvSpPr>
        <p:spPr>
          <a:xfrm>
            <a:off x="1747273" y="4881840"/>
            <a:ext cx="2594859" cy="324358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1500"/>
              </a:lnSpc>
              <a:buNone/>
            </a:pPr>
            <a:r>
              <a:rPr b="1" dirty="0" sz="1200" lang="en-US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Secure Storage</a:t>
            </a:r>
            <a:endParaRPr dirty="0" sz="1200" lang="en-US"/>
          </a:p>
        </p:txBody>
      </p:sp>
      <p:sp>
        <p:nvSpPr>
          <p:cNvPr id="1048646" name="Text 3"/>
          <p:cNvSpPr/>
          <p:nvPr/>
        </p:nvSpPr>
        <p:spPr>
          <a:xfrm>
            <a:off x="1747273" y="3610359"/>
            <a:ext cx="2594859" cy="32435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1500"/>
              </a:lnSpc>
              <a:buNone/>
            </a:pPr>
            <a:r>
              <a:rPr b="1" dirty="0" sz="1200" lang="en-US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Mark Attendance</a:t>
            </a:r>
            <a:endParaRPr dirty="0" sz="1200" lang="en-US"/>
          </a:p>
        </p:txBody>
      </p:sp>
      <p:sp>
        <p:nvSpPr>
          <p:cNvPr id="1048647" name="Text 4"/>
          <p:cNvSpPr/>
          <p:nvPr/>
        </p:nvSpPr>
        <p:spPr>
          <a:xfrm>
            <a:off x="1747273" y="2325904"/>
            <a:ext cx="2594859" cy="32435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1500"/>
              </a:lnSpc>
              <a:buNone/>
            </a:pPr>
            <a:r>
              <a:rPr b="1" dirty="0" sz="1200" lang="en-US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User Login</a:t>
            </a:r>
            <a:endParaRPr dirty="0" sz="1200" lang="en-US"/>
          </a:p>
        </p:txBody>
      </p:sp>
      <p:sp>
        <p:nvSpPr>
          <p:cNvPr id="1048648" name="Text 5"/>
          <p:cNvSpPr/>
          <p:nvPr/>
        </p:nvSpPr>
        <p:spPr>
          <a:xfrm>
            <a:off x="827961" y="7464385"/>
            <a:ext cx="12974479" cy="3785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950"/>
              </a:lnSpc>
              <a:buNone/>
            </a:pPr>
            <a:r>
              <a:rPr dirty="0" sz="185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End-to-end automation from login through analytics ensures seamless operations and data integrity</a:t>
            </a:r>
            <a:endParaRPr dirty="0" sz="1850"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4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/>
        </p:spPr>
      </p:pic>
      <p:sp>
        <p:nvSpPr>
          <p:cNvPr id="1048653" name="Text 0"/>
          <p:cNvSpPr/>
          <p:nvPr/>
        </p:nvSpPr>
        <p:spPr>
          <a:xfrm>
            <a:off x="864037" y="1743313"/>
            <a:ext cx="4794647" cy="548521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4300"/>
              </a:lnSpc>
              <a:buNone/>
            </a:pPr>
            <a:r>
              <a:rPr b="1" dirty="0" sz="345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Technology Foundation</a:t>
            </a:r>
            <a:endParaRPr dirty="0" sz="3450" lang="en-US"/>
          </a:p>
        </p:txBody>
      </p:sp>
      <p:sp>
        <p:nvSpPr>
          <p:cNvPr id="1048654" name="Text 1"/>
          <p:cNvSpPr/>
          <p:nvPr/>
        </p:nvSpPr>
        <p:spPr>
          <a:xfrm>
            <a:off x="864037" y="2908935"/>
            <a:ext cx="1402318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Frontend</a:t>
            </a:r>
            <a:endParaRPr dirty="0" sz="2150" lang="en-US"/>
          </a:p>
        </p:txBody>
      </p:sp>
      <p:sp>
        <p:nvSpPr>
          <p:cNvPr id="1048655" name="Text 2"/>
          <p:cNvSpPr/>
          <p:nvPr/>
        </p:nvSpPr>
        <p:spPr>
          <a:xfrm>
            <a:off x="864037" y="3498652"/>
            <a:ext cx="1402318" cy="2370296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React, Flutter, or responsive web design for intuitive interfaces</a:t>
            </a:r>
            <a:endParaRPr dirty="0" sz="1900" lang="en-US"/>
          </a:p>
        </p:txBody>
      </p:sp>
      <p:sp>
        <p:nvSpPr>
          <p:cNvPr id="1048656" name="Text 3"/>
          <p:cNvSpPr/>
          <p:nvPr/>
        </p:nvSpPr>
        <p:spPr>
          <a:xfrm>
            <a:off x="2876193" y="2908935"/>
            <a:ext cx="1402318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Backend</a:t>
            </a:r>
            <a:endParaRPr dirty="0" sz="2150" lang="en-US"/>
          </a:p>
        </p:txBody>
      </p:sp>
      <p:sp>
        <p:nvSpPr>
          <p:cNvPr id="1048657" name="Text 4"/>
          <p:cNvSpPr/>
          <p:nvPr/>
        </p:nvSpPr>
        <p:spPr>
          <a:xfrm>
            <a:off x="2876193" y="3498652"/>
            <a:ext cx="1402318" cy="2765346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Node.js, Python Django, or Java for robust application logic</a:t>
            </a:r>
            <a:endParaRPr dirty="0" sz="1900" lang="en-US"/>
          </a:p>
        </p:txBody>
      </p:sp>
      <p:sp>
        <p:nvSpPr>
          <p:cNvPr id="1048658" name="Text 5"/>
          <p:cNvSpPr/>
          <p:nvPr/>
        </p:nvSpPr>
        <p:spPr>
          <a:xfrm>
            <a:off x="4888349" y="2908935"/>
            <a:ext cx="1402318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Database</a:t>
            </a:r>
            <a:endParaRPr dirty="0" sz="2150" lang="en-US"/>
          </a:p>
        </p:txBody>
      </p:sp>
      <p:sp>
        <p:nvSpPr>
          <p:cNvPr id="1048659" name="Text 6"/>
          <p:cNvSpPr/>
          <p:nvPr/>
        </p:nvSpPr>
        <p:spPr>
          <a:xfrm>
            <a:off x="4888349" y="3498652"/>
            <a:ext cx="1402318" cy="2370296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MySQL, MongoDB, or Firebase for secure data management</a:t>
            </a:r>
            <a:endParaRPr dirty="0" sz="1900" lang="en-US"/>
          </a:p>
        </p:txBody>
      </p:sp>
      <p:sp>
        <p:nvSpPr>
          <p:cNvPr id="1048660" name="Text 7"/>
          <p:cNvSpPr/>
          <p:nvPr/>
        </p:nvSpPr>
        <p:spPr>
          <a:xfrm>
            <a:off x="6900505" y="2908935"/>
            <a:ext cx="1402318" cy="685800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Infrastructure</a:t>
            </a:r>
            <a:endParaRPr dirty="0" sz="2150" lang="en-US"/>
          </a:p>
        </p:txBody>
      </p:sp>
      <p:sp>
        <p:nvSpPr>
          <p:cNvPr id="1048661" name="Text 8"/>
          <p:cNvSpPr/>
          <p:nvPr/>
        </p:nvSpPr>
        <p:spPr>
          <a:xfrm>
            <a:off x="6900505" y="3841552"/>
            <a:ext cx="1402318" cy="1975247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AWS, Google Cloud, or on-premise deployment options</a:t>
            </a:r>
            <a:endParaRPr dirty="0" sz="1900"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Text 0"/>
          <p:cNvSpPr/>
          <p:nvPr/>
        </p:nvSpPr>
        <p:spPr>
          <a:xfrm>
            <a:off x="864037" y="1980843"/>
            <a:ext cx="7041475" cy="548521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4300"/>
              </a:lnSpc>
              <a:buNone/>
            </a:pPr>
            <a:r>
              <a:rPr b="1" dirty="0" sz="345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Benefits for Your Organization</a:t>
            </a:r>
            <a:endParaRPr dirty="0" sz="3450" lang="en-US"/>
          </a:p>
        </p:txBody>
      </p:sp>
      <p:sp>
        <p:nvSpPr>
          <p:cNvPr id="1048667" name="Shape 1"/>
          <p:cNvSpPr/>
          <p:nvPr/>
        </p:nvSpPr>
        <p:spPr>
          <a:xfrm>
            <a:off x="864037" y="3023116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1048668" name="Text 2"/>
          <p:cNvSpPr/>
          <p:nvPr/>
        </p:nvSpPr>
        <p:spPr>
          <a:xfrm>
            <a:off x="977146" y="3095030"/>
            <a:ext cx="329089" cy="41148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550"/>
              </a:lnSpc>
              <a:buNone/>
            </a:pPr>
            <a:r>
              <a:rPr b="1" dirty="0" sz="25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dirty="0" sz="2550" lang="en-US"/>
          </a:p>
        </p:txBody>
      </p:sp>
      <p:sp>
        <p:nvSpPr>
          <p:cNvPr id="1048669" name="Text 3"/>
          <p:cNvSpPr/>
          <p:nvPr/>
        </p:nvSpPr>
        <p:spPr>
          <a:xfrm>
            <a:off x="1666280" y="3107888"/>
            <a:ext cx="2878455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Operational Efficiency</a:t>
            </a:r>
            <a:endParaRPr dirty="0" sz="2150" lang="en-US"/>
          </a:p>
        </p:txBody>
      </p:sp>
      <p:sp>
        <p:nvSpPr>
          <p:cNvPr id="1048670" name="Text 4"/>
          <p:cNvSpPr/>
          <p:nvPr/>
        </p:nvSpPr>
        <p:spPr>
          <a:xfrm>
            <a:off x="1666280" y="3598902"/>
            <a:ext cx="5494615" cy="79009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Eliminate manual paperwork and reduce administrative overhead by 80%</a:t>
            </a:r>
            <a:endParaRPr dirty="0" sz="1900" lang="en-US"/>
          </a:p>
        </p:txBody>
      </p:sp>
      <p:sp>
        <p:nvSpPr>
          <p:cNvPr id="1048671" name="Shape 5"/>
          <p:cNvSpPr/>
          <p:nvPr/>
        </p:nvSpPr>
        <p:spPr>
          <a:xfrm>
            <a:off x="7469505" y="3023116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048672" name="Text 6"/>
          <p:cNvSpPr/>
          <p:nvPr/>
        </p:nvSpPr>
        <p:spPr>
          <a:xfrm>
            <a:off x="7582614" y="3095030"/>
            <a:ext cx="329089" cy="41148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550"/>
              </a:lnSpc>
              <a:buNone/>
            </a:pPr>
            <a:r>
              <a:rPr b="1" dirty="0" sz="25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dirty="0" sz="2550" lang="en-US"/>
          </a:p>
        </p:txBody>
      </p:sp>
      <p:sp>
        <p:nvSpPr>
          <p:cNvPr id="1048673" name="Text 7"/>
          <p:cNvSpPr/>
          <p:nvPr/>
        </p:nvSpPr>
        <p:spPr>
          <a:xfrm>
            <a:off x="8271748" y="3107888"/>
            <a:ext cx="3231952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Enhanced Accountability</a:t>
            </a:r>
            <a:endParaRPr dirty="0" sz="2150" lang="en-US"/>
          </a:p>
        </p:txBody>
      </p:sp>
      <p:sp>
        <p:nvSpPr>
          <p:cNvPr id="1048674" name="Text 8"/>
          <p:cNvSpPr/>
          <p:nvPr/>
        </p:nvSpPr>
        <p:spPr>
          <a:xfrm>
            <a:off x="8271748" y="3598902"/>
            <a:ext cx="5494615" cy="79009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Transparent tracking promotes responsibility across your institution</a:t>
            </a:r>
            <a:endParaRPr dirty="0" sz="1900" lang="en-US"/>
          </a:p>
        </p:txBody>
      </p:sp>
      <p:sp>
        <p:nvSpPr>
          <p:cNvPr id="1048675" name="Shape 9"/>
          <p:cNvSpPr/>
          <p:nvPr/>
        </p:nvSpPr>
        <p:spPr>
          <a:xfrm>
            <a:off x="864037" y="488275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048676" name="Text 10"/>
          <p:cNvSpPr/>
          <p:nvPr/>
        </p:nvSpPr>
        <p:spPr>
          <a:xfrm>
            <a:off x="977146" y="4954667"/>
            <a:ext cx="329089" cy="41148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550"/>
              </a:lnSpc>
              <a:buNone/>
            </a:pPr>
            <a:r>
              <a:rPr b="1" dirty="0" sz="25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dirty="0" sz="2550" lang="en-US"/>
          </a:p>
        </p:txBody>
      </p:sp>
      <p:sp>
        <p:nvSpPr>
          <p:cNvPr id="1048677" name="Text 11"/>
          <p:cNvSpPr/>
          <p:nvPr/>
        </p:nvSpPr>
        <p:spPr>
          <a:xfrm>
            <a:off x="1666280" y="4967526"/>
            <a:ext cx="2872859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Data-Driven Decisions</a:t>
            </a:r>
            <a:endParaRPr dirty="0" sz="2150" lang="en-US"/>
          </a:p>
        </p:txBody>
      </p:sp>
      <p:sp>
        <p:nvSpPr>
          <p:cNvPr id="1048678" name="Text 12"/>
          <p:cNvSpPr/>
          <p:nvPr/>
        </p:nvSpPr>
        <p:spPr>
          <a:xfrm>
            <a:off x="1666280" y="5458539"/>
            <a:ext cx="5494615" cy="79009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Real-time analytics reveal patterns for informed policy-making</a:t>
            </a:r>
            <a:endParaRPr dirty="0" sz="1900" lang="en-US"/>
          </a:p>
        </p:txBody>
      </p:sp>
      <p:sp>
        <p:nvSpPr>
          <p:cNvPr id="1048679" name="Shape 13"/>
          <p:cNvSpPr/>
          <p:nvPr/>
        </p:nvSpPr>
        <p:spPr>
          <a:xfrm>
            <a:off x="7469505" y="488275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091231"/>
            </a:solidFill>
            <a:prstDash val="solid"/>
          </a:ln>
        </p:spPr>
      </p:sp>
      <p:sp>
        <p:nvSpPr>
          <p:cNvPr id="1048680" name="Text 14"/>
          <p:cNvSpPr/>
          <p:nvPr/>
        </p:nvSpPr>
        <p:spPr>
          <a:xfrm>
            <a:off x="7582614" y="4954667"/>
            <a:ext cx="329089" cy="41148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2550"/>
              </a:lnSpc>
              <a:buNone/>
            </a:pPr>
            <a:r>
              <a:rPr b="1" dirty="0" sz="25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dirty="0" sz="2550" lang="en-US"/>
          </a:p>
        </p:txBody>
      </p:sp>
      <p:sp>
        <p:nvSpPr>
          <p:cNvPr id="1048681" name="Text 15"/>
          <p:cNvSpPr/>
          <p:nvPr/>
        </p:nvSpPr>
        <p:spPr>
          <a:xfrm>
            <a:off x="8271748" y="4967526"/>
            <a:ext cx="2946916" cy="34290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00"/>
              </a:lnSpc>
              <a:buNone/>
            </a:pPr>
            <a:r>
              <a:rPr b="1" dirty="0" sz="215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Security &amp; Compliance</a:t>
            </a:r>
            <a:endParaRPr dirty="0" sz="2150" lang="en-US"/>
          </a:p>
        </p:txBody>
      </p:sp>
      <p:sp>
        <p:nvSpPr>
          <p:cNvPr id="1048682" name="Text 16"/>
          <p:cNvSpPr/>
          <p:nvPr/>
        </p:nvSpPr>
        <p:spPr>
          <a:xfrm>
            <a:off x="8271748" y="5458539"/>
            <a:ext cx="5494615" cy="790099"/>
          </a:xfrm>
          <a:prstGeom prst="rect"/>
          <a:noFill/>
        </p:spPr>
        <p:txBody>
          <a:bodyPr anchor="t" bIns="0" lIns="0" rIns="0" rtlCol="0" tIns="0" wrap="square"/>
          <a:p>
            <a:pPr algn="l" indent="0" marL="0">
              <a:lnSpc>
                <a:spcPts val="310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Encrypted data storage protects sensitive information and meets regulatory standards</a:t>
            </a:r>
            <a:endParaRPr dirty="0" sz="1900"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7" name="Text 0"/>
          <p:cNvSpPr/>
          <p:nvPr/>
        </p:nvSpPr>
        <p:spPr>
          <a:xfrm>
            <a:off x="853797" y="672584"/>
            <a:ext cx="4336852" cy="54209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4250"/>
              </a:lnSpc>
              <a:buNone/>
            </a:pPr>
            <a:r>
              <a:rPr b="1" dirty="0" sz="3400" lang="en-US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Roadmap</a:t>
            </a:r>
            <a:endParaRPr dirty="0" sz="3400" lang="en-US"/>
          </a:p>
        </p:txBody>
      </p:sp>
      <p:pic>
        <p:nvPicPr>
          <p:cNvPr id="2097179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53797" y="1702475"/>
            <a:ext cx="1219676" cy="1463635"/>
          </a:xfrm>
          <a:prstGeom prst="rect"/>
        </p:spPr>
      </p:pic>
      <p:sp>
        <p:nvSpPr>
          <p:cNvPr id="1048688" name="Text 1"/>
          <p:cNvSpPr/>
          <p:nvPr/>
        </p:nvSpPr>
        <p:spPr>
          <a:xfrm>
            <a:off x="2317313" y="1946315"/>
            <a:ext cx="2717244" cy="33885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650"/>
              </a:lnSpc>
              <a:buNone/>
            </a:pPr>
            <a:r>
              <a:rPr b="1" dirty="0" sz="210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Biometric Integration</a:t>
            </a:r>
            <a:endParaRPr dirty="0" sz="2100" lang="en-US"/>
          </a:p>
        </p:txBody>
      </p:sp>
      <p:sp>
        <p:nvSpPr>
          <p:cNvPr id="1048689" name="Text 2"/>
          <p:cNvSpPr/>
          <p:nvPr/>
        </p:nvSpPr>
        <p:spPr>
          <a:xfrm>
            <a:off x="2317313" y="2431494"/>
            <a:ext cx="11459289" cy="39028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305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Fingerprint, facial recognition, or RFID for fully automated check-ins</a:t>
            </a:r>
            <a:endParaRPr dirty="0" sz="1900" lang="en-US"/>
          </a:p>
        </p:txBody>
      </p:sp>
      <p:pic>
        <p:nvPicPr>
          <p:cNvPr id="2097180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853797" y="3166110"/>
            <a:ext cx="1219676" cy="1463635"/>
          </a:xfrm>
          <a:prstGeom prst="rect"/>
        </p:spPr>
      </p:pic>
      <p:sp>
        <p:nvSpPr>
          <p:cNvPr id="1048690" name="Text 3"/>
          <p:cNvSpPr/>
          <p:nvPr/>
        </p:nvSpPr>
        <p:spPr>
          <a:xfrm>
            <a:off x="2317313" y="3409950"/>
            <a:ext cx="2879884" cy="33885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650"/>
              </a:lnSpc>
              <a:buNone/>
            </a:pPr>
            <a:r>
              <a:rPr b="1" dirty="0" sz="210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 Predictive Analytics</a:t>
            </a:r>
            <a:endParaRPr dirty="0" sz="2100" lang="en-US"/>
          </a:p>
        </p:txBody>
      </p:sp>
      <p:sp>
        <p:nvSpPr>
          <p:cNvPr id="1048691" name="Text 4"/>
          <p:cNvSpPr/>
          <p:nvPr/>
        </p:nvSpPr>
        <p:spPr>
          <a:xfrm>
            <a:off x="2317313" y="3895130"/>
            <a:ext cx="11459289" cy="39028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305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Machine learning identifies absentee patterns before they escalate</a:t>
            </a:r>
            <a:endParaRPr dirty="0" sz="1900" lang="en-US"/>
          </a:p>
        </p:txBody>
      </p:sp>
      <p:pic>
        <p:nvPicPr>
          <p:cNvPr id="2097181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853797" y="4629745"/>
            <a:ext cx="1219676" cy="1463635"/>
          </a:xfrm>
          <a:prstGeom prst="rect"/>
        </p:spPr>
      </p:pic>
      <p:sp>
        <p:nvSpPr>
          <p:cNvPr id="1048692" name="Text 5"/>
          <p:cNvSpPr/>
          <p:nvPr/>
        </p:nvSpPr>
        <p:spPr>
          <a:xfrm>
            <a:off x="2317313" y="4873585"/>
            <a:ext cx="3943231" cy="33885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650"/>
              </a:lnSpc>
              <a:buNone/>
            </a:pPr>
            <a:r>
              <a:rPr b="1" dirty="0" sz="210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Payroll &amp; Academic Integration</a:t>
            </a:r>
            <a:endParaRPr dirty="0" sz="2100" lang="en-US"/>
          </a:p>
        </p:txBody>
      </p:sp>
      <p:sp>
        <p:nvSpPr>
          <p:cNvPr id="1048693" name="Text 6"/>
          <p:cNvSpPr/>
          <p:nvPr/>
        </p:nvSpPr>
        <p:spPr>
          <a:xfrm>
            <a:off x="2317313" y="5358765"/>
            <a:ext cx="11459289" cy="39028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305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Seamless connection to payroll systems and student performance tracking</a:t>
            </a:r>
            <a:endParaRPr dirty="0" sz="1900" lang="en-US"/>
          </a:p>
        </p:txBody>
      </p:sp>
      <p:pic>
        <p:nvPicPr>
          <p:cNvPr id="2097182" name="Image 3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853797" y="6093381"/>
            <a:ext cx="1219676" cy="1463635"/>
          </a:xfrm>
          <a:prstGeom prst="rect"/>
        </p:spPr>
      </p:pic>
      <p:sp>
        <p:nvSpPr>
          <p:cNvPr id="1048694" name="Text 7"/>
          <p:cNvSpPr/>
          <p:nvPr/>
        </p:nvSpPr>
        <p:spPr>
          <a:xfrm>
            <a:off x="2317313" y="6337221"/>
            <a:ext cx="2710458" cy="338852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650"/>
              </a:lnSpc>
              <a:buNone/>
            </a:pPr>
            <a:r>
              <a:rPr b="1" dirty="0" sz="2100" lang="en-US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Offline Capability</a:t>
            </a:r>
            <a:endParaRPr dirty="0" sz="2100" lang="en-US"/>
          </a:p>
        </p:txBody>
      </p:sp>
      <p:sp>
        <p:nvSpPr>
          <p:cNvPr id="1048695" name="Text 8"/>
          <p:cNvSpPr/>
          <p:nvPr/>
        </p:nvSpPr>
        <p:spPr>
          <a:xfrm>
            <a:off x="2317313" y="6822400"/>
            <a:ext cx="11459289" cy="390287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3050"/>
              </a:lnSpc>
              <a:buNone/>
            </a:pPr>
            <a:r>
              <a:rPr dirty="0" sz="1900" lang="en-US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Mark attendance without internet; automatic synchronization when online</a:t>
            </a:r>
            <a:endParaRPr dirty="0" sz="1900"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>HARSHA MOKSHA</dc:creator>
  <cp:lastModifiedBy>HARSHA MOKSHA</cp:lastModifiedBy>
  <dcterms:created xsi:type="dcterms:W3CDTF">2025-10-17T22:52:17Z</dcterms:created>
  <dcterms:modified xsi:type="dcterms:W3CDTF">2025-10-22T09:03:38Z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a2e1a133a9ef4677b08df728f0b9e655</vt:lpwstr>
  </property>
</Properties>
</file>